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0" r:id="rId6"/>
    <p:sldId id="281" r:id="rId7"/>
    <p:sldId id="268" r:id="rId8"/>
    <p:sldId id="269" r:id="rId9"/>
    <p:sldId id="270" r:id="rId10"/>
    <p:sldId id="271" r:id="rId11"/>
    <p:sldId id="272" r:id="rId12"/>
    <p:sldId id="273" r:id="rId13"/>
    <p:sldId id="274" r:id="rId14"/>
    <p:sldId id="275" r:id="rId15"/>
    <p:sldId id="278" r:id="rId16"/>
    <p:sldId id="279"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AD2-0249-4D48-9FFE-BF1BEF83A6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9E063E-910A-4856-84E4-21B60098B4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646026-1569-484B-AD08-BDB9C6CA7953}"/>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B0A31053-9076-46A4-AEB3-09645D36A5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8322F6-4B55-4BE0-A3C3-6880870141F6}"/>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1102428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991E-DE34-4CD3-B090-3A92FF2B3F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D6F573-8694-4377-9597-63E2467D8B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8D8C51-CAB0-42BC-B6E1-6858510DC502}"/>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5A071057-2EFF-49B6-AFB8-3A55496CA7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989400-5ABD-4B7F-B172-1D53D6D31627}"/>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885029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70E695-AFCF-4DE6-B0C4-253F7D058B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E1F2F6-05EF-4161-8242-DF7EAFAE41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0AB4C3-A6C0-47E5-BB36-B3E8E7AA92DF}"/>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3A80A363-EAB8-4909-964A-0561C41454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3E364-261A-4517-B6FA-93772368BA6E}"/>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1788127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3BF4-2C7A-46D2-B1CF-08C0BDF0EA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7B3077-B84A-4F63-BA0C-900C97450F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ACBEF6-0C0E-474F-B89F-F3E23EC57E14}"/>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5247F315-5328-420C-AC13-D44FBC42D2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857B74-52B1-403C-945E-B21F80F20C84}"/>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201972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E9426-01D1-4A8C-8875-0B1C8109EF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5BF327-9DDD-4B8E-ACDC-0A15CE870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0A7609-DC83-410B-8A8A-9CC28B705EDC}"/>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C809DEDD-981E-4BB3-8D73-5B3191F777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CA5C22-C731-43E0-B59B-3A36BD6E5FF5}"/>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2856156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C00C-22A5-4BA3-AD7B-50D5A64A8E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424F59-771B-421A-B339-9E9ABE91FE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573D3A5-110C-45E8-BD75-AFAA358BF2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142A67-BBF6-4DD1-BEAF-F3100A283908}"/>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6" name="Footer Placeholder 5">
            <a:extLst>
              <a:ext uri="{FF2B5EF4-FFF2-40B4-BE49-F238E27FC236}">
                <a16:creationId xmlns:a16="http://schemas.microsoft.com/office/drawing/2014/main" id="{B2D61973-2020-4B37-8E79-5939157452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23E3DF-4DF1-49B3-9958-6D16180BE1A1}"/>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3085330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5B02-2C3C-4344-9E0F-0ACE4512D31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101CC8-3454-44B7-A0E8-AC027D03AE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419120F-0C29-4E5A-A063-95B85B7FD5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31CB1D-88FA-41B9-ACAD-25F67BEBF6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A5E41E-DD06-45B7-8262-1B510EF7FE0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400548-2BFA-444C-8AF2-776A81CE9BBA}"/>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8" name="Footer Placeholder 7">
            <a:extLst>
              <a:ext uri="{FF2B5EF4-FFF2-40B4-BE49-F238E27FC236}">
                <a16:creationId xmlns:a16="http://schemas.microsoft.com/office/drawing/2014/main" id="{82A4AF90-F2AB-49FD-8EBD-70CFF151F3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CE1F73-1FED-4925-BEDE-727BDEEC6C03}"/>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1895676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E899-32C7-419A-8B7D-18039A7D7B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ADD4EB-96E4-4B7F-85EE-77721A32F7EC}"/>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4" name="Footer Placeholder 3">
            <a:extLst>
              <a:ext uri="{FF2B5EF4-FFF2-40B4-BE49-F238E27FC236}">
                <a16:creationId xmlns:a16="http://schemas.microsoft.com/office/drawing/2014/main" id="{43657084-688F-4349-8BD2-167BA5CDF19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9CCE70-C903-49F1-96DC-DFC66DB6D93C}"/>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3035419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CEEF9F-4F91-4CA2-AB6F-E26A785FB51D}"/>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3" name="Footer Placeholder 2">
            <a:extLst>
              <a:ext uri="{FF2B5EF4-FFF2-40B4-BE49-F238E27FC236}">
                <a16:creationId xmlns:a16="http://schemas.microsoft.com/office/drawing/2014/main" id="{306EE842-CF0B-4C9B-9520-F5378B9C33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D10370-9221-471D-B6DA-31878973A17F}"/>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1003236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5D3E-5FD2-4C5B-B10A-363EC77EC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540E4E-0928-4A63-A383-6961853D2C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EB75AA-F3A5-407B-B08B-57752A1AB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5D0EB6-A5CB-4922-AD3E-2D9244936A6C}"/>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6" name="Footer Placeholder 5">
            <a:extLst>
              <a:ext uri="{FF2B5EF4-FFF2-40B4-BE49-F238E27FC236}">
                <a16:creationId xmlns:a16="http://schemas.microsoft.com/office/drawing/2014/main" id="{13757B4B-5610-42EF-984B-4F8E48246B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1CBA39-D48C-4EBF-927A-A81FF96114AF}"/>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3943439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C2F1C-FEF5-4376-9D2A-91CDB636B1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7D25456-4FA7-444E-A0B7-FE2EFC4D1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7591B0-02D1-4682-80B5-5A18235AA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614411-3FB9-496F-ACA2-30A6132CECAC}"/>
              </a:ext>
            </a:extLst>
          </p:cNvPr>
          <p:cNvSpPr>
            <a:spLocks noGrp="1"/>
          </p:cNvSpPr>
          <p:nvPr>
            <p:ph type="dt" sz="half" idx="10"/>
          </p:nvPr>
        </p:nvSpPr>
        <p:spPr/>
        <p:txBody>
          <a:bodyPr/>
          <a:lstStyle/>
          <a:p>
            <a:fld id="{EE608011-0D76-4959-8FC0-DC11BD2EC25B}" type="datetimeFigureOut">
              <a:rPr lang="en-IN" smtClean="0"/>
              <a:t>23-05-2022</a:t>
            </a:fld>
            <a:endParaRPr lang="en-IN"/>
          </a:p>
        </p:txBody>
      </p:sp>
      <p:sp>
        <p:nvSpPr>
          <p:cNvPr id="6" name="Footer Placeholder 5">
            <a:extLst>
              <a:ext uri="{FF2B5EF4-FFF2-40B4-BE49-F238E27FC236}">
                <a16:creationId xmlns:a16="http://schemas.microsoft.com/office/drawing/2014/main" id="{58A1BEC2-5BB1-46A2-B9B4-1295887767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4DD81D-9D98-4A16-9FC5-79B5C97AD1F8}"/>
              </a:ext>
            </a:extLst>
          </p:cNvPr>
          <p:cNvSpPr>
            <a:spLocks noGrp="1"/>
          </p:cNvSpPr>
          <p:nvPr>
            <p:ph type="sldNum" sz="quarter" idx="12"/>
          </p:nvPr>
        </p:nvSpPr>
        <p:spPr/>
        <p:txBody>
          <a:bodyPr/>
          <a:lstStyle/>
          <a:p>
            <a:fld id="{0611B7FE-4D27-4852-9404-C45A2F4947CE}" type="slidenum">
              <a:rPr lang="en-IN" smtClean="0"/>
              <a:t>‹#›</a:t>
            </a:fld>
            <a:endParaRPr lang="en-IN"/>
          </a:p>
        </p:txBody>
      </p:sp>
    </p:spTree>
    <p:extLst>
      <p:ext uri="{BB962C8B-B14F-4D97-AF65-F5344CB8AC3E}">
        <p14:creationId xmlns:p14="http://schemas.microsoft.com/office/powerpoint/2010/main" val="356523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DFFF88-7D6C-4298-9DBF-3CA8817790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84DA85-7566-46FB-9E44-C1C044E8F9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4CEE17-4689-402C-A61C-854AF3DDB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608011-0D76-4959-8FC0-DC11BD2EC25B}" type="datetimeFigureOut">
              <a:rPr lang="en-IN" smtClean="0"/>
              <a:t>23-05-2022</a:t>
            </a:fld>
            <a:endParaRPr lang="en-IN"/>
          </a:p>
        </p:txBody>
      </p:sp>
      <p:sp>
        <p:nvSpPr>
          <p:cNvPr id="5" name="Footer Placeholder 4">
            <a:extLst>
              <a:ext uri="{FF2B5EF4-FFF2-40B4-BE49-F238E27FC236}">
                <a16:creationId xmlns:a16="http://schemas.microsoft.com/office/drawing/2014/main" id="{FCAE385A-E8C5-46A1-831B-1AE993CB89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3D2E6D-2F9D-4DD0-9CFC-77B6C3E82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1B7FE-4D27-4852-9404-C45A2F4947CE}" type="slidenum">
              <a:rPr lang="en-IN" smtClean="0"/>
              <a:t>‹#›</a:t>
            </a:fld>
            <a:endParaRPr lang="en-IN"/>
          </a:p>
        </p:txBody>
      </p:sp>
    </p:spTree>
    <p:extLst>
      <p:ext uri="{BB962C8B-B14F-4D97-AF65-F5344CB8AC3E}">
        <p14:creationId xmlns:p14="http://schemas.microsoft.com/office/powerpoint/2010/main" val="1685431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0A45-E9AC-4921-AED2-7069F92E7CE1}"/>
              </a:ext>
            </a:extLst>
          </p:cNvPr>
          <p:cNvSpPr>
            <a:spLocks noGrp="1"/>
          </p:cNvSpPr>
          <p:nvPr>
            <p:ph type="ctrTitle"/>
          </p:nvPr>
        </p:nvSpPr>
        <p:spPr>
          <a:xfrm>
            <a:off x="1524000" y="304801"/>
            <a:ext cx="9144000" cy="4585252"/>
          </a:xfrm>
        </p:spPr>
        <p:txBody>
          <a:bodyPr>
            <a:normAutofit/>
          </a:bodyPr>
          <a:lstStyle/>
          <a:p>
            <a:r>
              <a:rPr lang="en-US" b="1" dirty="0">
                <a:latin typeface="Arial Narrow" panose="020B0606020202030204" pitchFamily="34" charset="0"/>
              </a:rPr>
              <a:t>Inbound and Outbound. </a:t>
            </a:r>
            <a:r>
              <a:rPr lang="en-US" b="1" dirty="0"/>
              <a:t> </a:t>
            </a:r>
            <a:r>
              <a:rPr lang="en-IN" dirty="0"/>
              <a:t/>
            </a:r>
            <a:br>
              <a:rPr lang="en-IN" dirty="0"/>
            </a:br>
            <a:r>
              <a:rPr lang="en-IN" dirty="0"/>
              <a:t/>
            </a:r>
            <a:br>
              <a:rPr lang="en-IN" dirty="0"/>
            </a:br>
            <a:r>
              <a:rPr lang="en-IN" dirty="0"/>
              <a:t/>
            </a:r>
            <a:br>
              <a:rPr lang="en-IN" dirty="0"/>
            </a:br>
            <a:r>
              <a:rPr lang="en-IN" sz="4900" dirty="0">
                <a:latin typeface="Arial Narrow" panose="020B0606020202030204" pitchFamily="34" charset="0"/>
              </a:rPr>
              <a:t/>
            </a:r>
            <a:br>
              <a:rPr lang="en-IN" sz="4900" dirty="0">
                <a:latin typeface="Arial Narrow" panose="020B0606020202030204" pitchFamily="34" charset="0"/>
              </a:rPr>
            </a:br>
            <a:endParaRPr lang="en-IN" sz="4900" dirty="0">
              <a:latin typeface="Arial Narrow" panose="020B0606020202030204" pitchFamily="34" charset="0"/>
            </a:endParaRPr>
          </a:p>
        </p:txBody>
      </p:sp>
    </p:spTree>
    <p:extLst>
      <p:ext uri="{BB962C8B-B14F-4D97-AF65-F5344CB8AC3E}">
        <p14:creationId xmlns:p14="http://schemas.microsoft.com/office/powerpoint/2010/main" val="274194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6978-C7F3-4981-8AF6-658FCC26DD6F}"/>
              </a:ext>
            </a:extLst>
          </p:cNvPr>
          <p:cNvSpPr>
            <a:spLocks noGrp="1"/>
          </p:cNvSpPr>
          <p:nvPr>
            <p:ph type="title"/>
          </p:nvPr>
        </p:nvSpPr>
        <p:spPr/>
        <p:txBody>
          <a:bodyPr>
            <a:normAutofit fontScale="90000"/>
          </a:bodyPr>
          <a:lstStyle/>
          <a:p>
            <a:r>
              <a:rPr lang="en-GB" b="1" dirty="0"/>
              <a:t/>
            </a:r>
            <a:br>
              <a:rPr lang="en-GB" b="1" dirty="0"/>
            </a:br>
            <a:r>
              <a:rPr lang="en-GB" b="1" dirty="0"/>
              <a:t>Application Layer:</a:t>
            </a:r>
            <a:r>
              <a:rPr lang="en-IN" dirty="0"/>
              <a:t/>
            </a:r>
            <a:br>
              <a:rPr lang="en-IN" dirty="0"/>
            </a:br>
            <a:endParaRPr lang="en-IN" dirty="0"/>
          </a:p>
        </p:txBody>
      </p:sp>
      <p:sp>
        <p:nvSpPr>
          <p:cNvPr id="3" name="Content Placeholder 2">
            <a:extLst>
              <a:ext uri="{FF2B5EF4-FFF2-40B4-BE49-F238E27FC236}">
                <a16:creationId xmlns:a16="http://schemas.microsoft.com/office/drawing/2014/main" id="{B3FD21F1-1664-4AD1-AEC7-810C69D95575}"/>
              </a:ext>
            </a:extLst>
          </p:cNvPr>
          <p:cNvSpPr>
            <a:spLocks noGrp="1"/>
          </p:cNvSpPr>
          <p:nvPr>
            <p:ph idx="1"/>
          </p:nvPr>
        </p:nvSpPr>
        <p:spPr/>
        <p:txBody>
          <a:bodyPr>
            <a:normAutofit fontScale="70000" lnSpcReduction="20000"/>
          </a:bodyPr>
          <a:lstStyle/>
          <a:p>
            <a:r>
              <a:rPr lang="en-GB" dirty="0"/>
              <a:t>This layer comprises of all server and business classes.</a:t>
            </a:r>
          </a:p>
          <a:p>
            <a:endParaRPr lang="en-IN" dirty="0"/>
          </a:p>
          <a:p>
            <a:pPr lvl="0"/>
            <a:r>
              <a:rPr lang="en-GB" dirty="0"/>
              <a:t>Configuration settings (XML or Class based) will define the application and server configuration.</a:t>
            </a:r>
          </a:p>
          <a:p>
            <a:pPr lvl="0"/>
            <a:endParaRPr lang="en-IN" dirty="0"/>
          </a:p>
          <a:p>
            <a:pPr lvl="0"/>
            <a:r>
              <a:rPr lang="en-GB" dirty="0"/>
              <a:t>Spring Controllers defines the server classes, which are required to process the incoming http requests.</a:t>
            </a:r>
          </a:p>
          <a:p>
            <a:pPr lvl="0"/>
            <a:endParaRPr lang="en-IN" dirty="0"/>
          </a:p>
          <a:p>
            <a:pPr lvl="0"/>
            <a:r>
              <a:rPr lang="en-GB" dirty="0"/>
              <a:t>Service classes are required to perform the required business services.</a:t>
            </a:r>
          </a:p>
          <a:p>
            <a:pPr lvl="0"/>
            <a:endParaRPr lang="en-IN" dirty="0"/>
          </a:p>
          <a:p>
            <a:pPr lvl="0"/>
            <a:r>
              <a:rPr lang="en-GB" dirty="0"/>
              <a:t>REST Controllers to process the HTTP requests.</a:t>
            </a:r>
          </a:p>
          <a:p>
            <a:pPr lvl="0"/>
            <a:endParaRPr lang="en-IN" dirty="0"/>
          </a:p>
          <a:p>
            <a:pPr lvl="0"/>
            <a:r>
              <a:rPr lang="en-GB" dirty="0"/>
              <a:t>Model classes are used the define the functions of the entities present in the system.</a:t>
            </a:r>
            <a:endParaRPr lang="en-IN" dirty="0"/>
          </a:p>
          <a:p>
            <a:endParaRPr lang="en-IN" dirty="0"/>
          </a:p>
        </p:txBody>
      </p:sp>
    </p:spTree>
    <p:extLst>
      <p:ext uri="{BB962C8B-B14F-4D97-AF65-F5344CB8AC3E}">
        <p14:creationId xmlns:p14="http://schemas.microsoft.com/office/powerpoint/2010/main" val="182253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B48B-B6CA-40CD-ADAF-7278BC88B502}"/>
              </a:ext>
            </a:extLst>
          </p:cNvPr>
          <p:cNvSpPr>
            <a:spLocks noGrp="1"/>
          </p:cNvSpPr>
          <p:nvPr>
            <p:ph type="title"/>
          </p:nvPr>
        </p:nvSpPr>
        <p:spPr/>
        <p:txBody>
          <a:bodyPr>
            <a:normAutofit/>
          </a:bodyPr>
          <a:lstStyle/>
          <a:p>
            <a:r>
              <a:rPr lang="en-US" sz="4000" b="1" dirty="0"/>
              <a:t>Inbound Logistics Activities </a:t>
            </a:r>
            <a:r>
              <a:rPr lang="en-IN" sz="4000" b="1" dirty="0"/>
              <a:t/>
            </a:r>
            <a:br>
              <a:rPr lang="en-IN" sz="4000" b="1" dirty="0"/>
            </a:br>
            <a:endParaRPr lang="en-IN" sz="4000" dirty="0"/>
          </a:p>
        </p:txBody>
      </p:sp>
      <p:sp>
        <p:nvSpPr>
          <p:cNvPr id="3" name="Content Placeholder 2">
            <a:extLst>
              <a:ext uri="{FF2B5EF4-FFF2-40B4-BE49-F238E27FC236}">
                <a16:creationId xmlns:a16="http://schemas.microsoft.com/office/drawing/2014/main" id="{4AA91F58-03AF-46F7-8AD4-8B0ABDE80A5F}"/>
              </a:ext>
            </a:extLst>
          </p:cNvPr>
          <p:cNvSpPr>
            <a:spLocks noGrp="1"/>
          </p:cNvSpPr>
          <p:nvPr>
            <p:ph idx="1"/>
          </p:nvPr>
        </p:nvSpPr>
        <p:spPr/>
        <p:txBody>
          <a:bodyPr>
            <a:noAutofit/>
          </a:bodyPr>
          <a:lstStyle/>
          <a:p>
            <a:pPr marL="0" lvl="0" indent="0">
              <a:buNone/>
            </a:pPr>
            <a:r>
              <a:rPr lang="en-US" sz="1800" b="1" dirty="0"/>
              <a:t>Sourcing and procurement:</a:t>
            </a:r>
            <a:r>
              <a:rPr lang="en-US" sz="1800" dirty="0"/>
              <a:t> </a:t>
            </a:r>
            <a:endParaRPr lang="en-IN" sz="1800" dirty="0"/>
          </a:p>
          <a:p>
            <a:pPr marL="0" indent="0">
              <a:buNone/>
            </a:pPr>
            <a:r>
              <a:rPr lang="en-US" sz="1800" dirty="0"/>
              <a:t>                  Identifying and evaluating potential suppliers, obtaining price quotes, negotiating with and managing suppliers.</a:t>
            </a:r>
          </a:p>
          <a:p>
            <a:pPr marL="0" lvl="0" indent="0">
              <a:buNone/>
            </a:pPr>
            <a:r>
              <a:rPr lang="en-US" sz="1800" b="1" dirty="0"/>
              <a:t>Ordering/purchasing:</a:t>
            </a:r>
            <a:r>
              <a:rPr lang="en-US" sz="1800" dirty="0"/>
              <a:t> 	</a:t>
            </a:r>
            <a:endParaRPr lang="en-IN" sz="1800" dirty="0"/>
          </a:p>
          <a:p>
            <a:pPr marL="0" indent="0">
              <a:buNone/>
            </a:pPr>
            <a:r>
              <a:rPr lang="en-US" sz="1800" dirty="0"/>
              <a:t>                  Buying the goods and materials the company needs so the right quantity arrives at the right time.</a:t>
            </a:r>
          </a:p>
          <a:p>
            <a:pPr marL="0" lvl="0" indent="0">
              <a:buNone/>
            </a:pPr>
            <a:r>
              <a:rPr lang="en-US" sz="1800" b="1" dirty="0"/>
              <a:t>Transportation:</a:t>
            </a:r>
            <a:r>
              <a:rPr lang="en-US" sz="1800" dirty="0"/>
              <a:t> </a:t>
            </a:r>
            <a:endParaRPr lang="en-IN" sz="1800" dirty="0"/>
          </a:p>
          <a:p>
            <a:pPr marL="0" indent="0">
              <a:buNone/>
            </a:pPr>
            <a:r>
              <a:rPr lang="en-US" sz="1800" dirty="0"/>
              <a:t>                  Deciding whether to use a truck, airplane, train or another method to move goods. This activity also involves selecting delivery speed for incoming supplies, contracting with third-party carriers and working with vendors on price and route. </a:t>
            </a:r>
          </a:p>
          <a:p>
            <a:pPr marL="0" indent="0">
              <a:buNone/>
            </a:pPr>
            <a:r>
              <a:rPr lang="en-US" sz="1800" b="1" dirty="0"/>
              <a:t>Receiving:</a:t>
            </a:r>
            <a:r>
              <a:rPr lang="en-US" sz="1800" dirty="0"/>
              <a:t> </a:t>
            </a:r>
          </a:p>
          <a:p>
            <a:pPr marL="0" lvl="0" indent="0">
              <a:buNone/>
            </a:pPr>
            <a:r>
              <a:rPr lang="en-US" sz="1800" dirty="0"/>
              <a:t>                  Handling the arrival of new materials, unloading trucks and ensuring they match the order.</a:t>
            </a:r>
            <a:endParaRPr lang="en-IN" sz="1800" dirty="0"/>
          </a:p>
        </p:txBody>
      </p:sp>
    </p:spTree>
    <p:extLst>
      <p:ext uri="{BB962C8B-B14F-4D97-AF65-F5344CB8AC3E}">
        <p14:creationId xmlns:p14="http://schemas.microsoft.com/office/powerpoint/2010/main" val="628062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183E0-320A-4658-B366-809C148A6899}"/>
              </a:ext>
            </a:extLst>
          </p:cNvPr>
          <p:cNvSpPr>
            <a:spLocks noGrp="1"/>
          </p:cNvSpPr>
          <p:nvPr>
            <p:ph idx="1"/>
          </p:nvPr>
        </p:nvSpPr>
        <p:spPr>
          <a:xfrm>
            <a:off x="838200" y="622852"/>
            <a:ext cx="10515600" cy="5554111"/>
          </a:xfrm>
        </p:spPr>
        <p:txBody>
          <a:bodyPr>
            <a:normAutofit fontScale="77500" lnSpcReduction="20000"/>
          </a:bodyPr>
          <a:lstStyle/>
          <a:p>
            <a:pPr marL="0" lvl="0" indent="0">
              <a:buNone/>
            </a:pPr>
            <a:r>
              <a:rPr lang="en-US" b="1" dirty="0"/>
              <a:t>Material handling:</a:t>
            </a:r>
            <a:r>
              <a:rPr lang="en-US" dirty="0"/>
              <a:t> </a:t>
            </a:r>
            <a:endParaRPr lang="en-IN" dirty="0"/>
          </a:p>
          <a:p>
            <a:pPr marL="0" indent="0">
              <a:buNone/>
            </a:pPr>
            <a:r>
              <a:rPr lang="en-US" dirty="0"/>
              <a:t>                           Moving the received goods short distances within the facility and staging them for later use. </a:t>
            </a:r>
          </a:p>
          <a:p>
            <a:endParaRPr lang="en-IN" dirty="0"/>
          </a:p>
          <a:p>
            <a:pPr marL="0" lvl="0" indent="0">
              <a:buNone/>
            </a:pPr>
            <a:r>
              <a:rPr lang="en-US" b="1" dirty="0"/>
              <a:t>Put away:</a:t>
            </a:r>
            <a:r>
              <a:rPr lang="en-US" dirty="0"/>
              <a:t> </a:t>
            </a:r>
            <a:endParaRPr lang="en-IN" dirty="0"/>
          </a:p>
          <a:p>
            <a:pPr marL="0" indent="0">
              <a:buNone/>
            </a:pPr>
            <a:r>
              <a:rPr lang="en-US" dirty="0"/>
              <a:t>                          Moving goods from the receiving dock to storage. Staff puts everything away in assigned locations.</a:t>
            </a:r>
          </a:p>
          <a:p>
            <a:endParaRPr lang="en-IN" dirty="0"/>
          </a:p>
          <a:p>
            <a:pPr marL="0" lvl="0" indent="0">
              <a:buNone/>
            </a:pPr>
            <a:r>
              <a:rPr lang="en-US" b="1" dirty="0"/>
              <a:t>Storing and warehousing:</a:t>
            </a:r>
            <a:r>
              <a:rPr lang="en-US" dirty="0"/>
              <a:t> </a:t>
            </a:r>
            <a:endParaRPr lang="en-IN" dirty="0"/>
          </a:p>
          <a:p>
            <a:pPr marL="0" indent="0">
              <a:buNone/>
            </a:pPr>
            <a:r>
              <a:rPr lang="en-US" dirty="0"/>
              <a:t>                          Managing the materials before they go to manufacturing or customer fulfillment. This department is responsible for making sure items are placed in logical locations for fulfillment and the right storage conditions are met.</a:t>
            </a:r>
          </a:p>
          <a:p>
            <a:endParaRPr lang="en-IN" dirty="0"/>
          </a:p>
          <a:p>
            <a:pPr marL="0" lvl="0" indent="0">
              <a:buNone/>
            </a:pPr>
            <a:r>
              <a:rPr lang="en-US" b="1" dirty="0"/>
              <a:t>Inventory management:</a:t>
            </a:r>
            <a:r>
              <a:rPr lang="en-US" dirty="0"/>
              <a:t> </a:t>
            </a:r>
            <a:endParaRPr lang="en-IN" dirty="0"/>
          </a:p>
          <a:p>
            <a:pPr marL="0" indent="0">
              <a:buNone/>
            </a:pPr>
            <a:r>
              <a:rPr lang="en-US" dirty="0"/>
              <a:t>                          Deciding the type and number of raw materials/items you should store and where to locate them.</a:t>
            </a:r>
            <a:endParaRPr lang="en-IN" dirty="0"/>
          </a:p>
          <a:p>
            <a:pPr marL="0" indent="0">
              <a:buNone/>
            </a:pPr>
            <a:r>
              <a:rPr lang="en-US" dirty="0"/>
              <a:t> </a:t>
            </a:r>
            <a:endParaRPr lang="en-IN" dirty="0"/>
          </a:p>
          <a:p>
            <a:endParaRPr lang="en-IN" dirty="0"/>
          </a:p>
        </p:txBody>
      </p:sp>
    </p:spTree>
    <p:extLst>
      <p:ext uri="{BB962C8B-B14F-4D97-AF65-F5344CB8AC3E}">
        <p14:creationId xmlns:p14="http://schemas.microsoft.com/office/powerpoint/2010/main" val="795693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73D9D-C73E-49C9-84C3-1FC14DA4BB7C}"/>
              </a:ext>
            </a:extLst>
          </p:cNvPr>
          <p:cNvSpPr>
            <a:spLocks noGrp="1"/>
          </p:cNvSpPr>
          <p:nvPr>
            <p:ph idx="1"/>
          </p:nvPr>
        </p:nvSpPr>
        <p:spPr>
          <a:xfrm>
            <a:off x="838200" y="1253331"/>
            <a:ext cx="10515600" cy="4351338"/>
          </a:xfrm>
        </p:spPr>
        <p:txBody>
          <a:bodyPr>
            <a:normAutofit fontScale="70000" lnSpcReduction="20000"/>
          </a:bodyPr>
          <a:lstStyle/>
          <a:p>
            <a:pPr marL="0" lvl="0" indent="0">
              <a:buNone/>
            </a:pPr>
            <a:r>
              <a:rPr lang="en-US" b="1" dirty="0"/>
              <a:t>Expediting:</a:t>
            </a:r>
            <a:endParaRPr lang="en-IN" dirty="0"/>
          </a:p>
          <a:p>
            <a:pPr marL="0" indent="0">
              <a:buNone/>
            </a:pPr>
            <a:r>
              <a:rPr lang="en-US" dirty="0"/>
              <a:t>Managing the progress of and schedule for materials as they make their way to your facility.</a:t>
            </a:r>
          </a:p>
          <a:p>
            <a:pPr marL="0" indent="0">
              <a:buNone/>
            </a:pPr>
            <a:endParaRPr lang="en-IN" dirty="0"/>
          </a:p>
          <a:p>
            <a:pPr marL="0" lvl="0" indent="0">
              <a:buNone/>
            </a:pPr>
            <a:r>
              <a:rPr lang="en-US" b="1" dirty="0"/>
              <a:t>Distribution:</a:t>
            </a:r>
            <a:r>
              <a:rPr lang="en-US" dirty="0"/>
              <a:t> </a:t>
            </a:r>
          </a:p>
          <a:p>
            <a:pPr marL="0" lvl="0" indent="0">
              <a:buNone/>
            </a:pPr>
            <a:r>
              <a:rPr lang="en-US" dirty="0"/>
              <a:t>Sending supplies to their destination inside the business.</a:t>
            </a:r>
          </a:p>
          <a:p>
            <a:pPr marL="0" lvl="0" indent="0">
              <a:buNone/>
            </a:pPr>
            <a:endParaRPr lang="en-US" dirty="0"/>
          </a:p>
          <a:p>
            <a:pPr marL="0" lvl="0" indent="0">
              <a:buNone/>
            </a:pPr>
            <a:r>
              <a:rPr lang="en-US" b="1" dirty="0"/>
              <a:t>Tracking:</a:t>
            </a:r>
            <a:endParaRPr lang="en-IN" dirty="0"/>
          </a:p>
          <a:p>
            <a:pPr marL="0" indent="0">
              <a:buNone/>
            </a:pPr>
            <a:r>
              <a:rPr lang="en-US" dirty="0"/>
              <a:t> Checking on details about incoming orders, such as their location and documents like receipts.</a:t>
            </a:r>
          </a:p>
          <a:p>
            <a:pPr marL="0" indent="0">
              <a:buNone/>
            </a:pPr>
            <a:endParaRPr lang="en-IN" dirty="0"/>
          </a:p>
          <a:p>
            <a:pPr marL="0" lvl="0" indent="0">
              <a:buNone/>
            </a:pPr>
            <a:r>
              <a:rPr lang="en-US" b="1" dirty="0"/>
              <a:t>Reverse logistics:</a:t>
            </a:r>
            <a:r>
              <a:rPr lang="en-US" dirty="0"/>
              <a:t> </a:t>
            </a:r>
            <a:endParaRPr lang="en-IN" dirty="0"/>
          </a:p>
          <a:p>
            <a:pPr marL="0" indent="0">
              <a:buNone/>
            </a:pPr>
            <a:r>
              <a:rPr lang="en-US" dirty="0"/>
              <a:t>Bringing goods back from customers for reasons such as returns, defects, delivery problems, repair and refurbishment. Also, recycling and salvage firms that work with used materials obtain their supply through reverse logistics.</a:t>
            </a:r>
            <a:endParaRPr lang="en-IN" dirty="0"/>
          </a:p>
          <a:p>
            <a:endParaRPr lang="en-IN" dirty="0"/>
          </a:p>
        </p:txBody>
      </p:sp>
    </p:spTree>
    <p:extLst>
      <p:ext uri="{BB962C8B-B14F-4D97-AF65-F5344CB8AC3E}">
        <p14:creationId xmlns:p14="http://schemas.microsoft.com/office/powerpoint/2010/main" val="188782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1BFA-77CB-4554-A00D-B17C2A8CE832}"/>
              </a:ext>
            </a:extLst>
          </p:cNvPr>
          <p:cNvSpPr>
            <a:spLocks noGrp="1"/>
          </p:cNvSpPr>
          <p:nvPr>
            <p:ph type="title"/>
          </p:nvPr>
        </p:nvSpPr>
        <p:spPr/>
        <p:txBody>
          <a:bodyPr>
            <a:normAutofit fontScale="90000"/>
          </a:bodyPr>
          <a:lstStyle/>
          <a:p>
            <a:r>
              <a:rPr lang="en-IN" dirty="0"/>
              <a:t/>
            </a:r>
            <a:br>
              <a:rPr lang="en-IN" dirty="0"/>
            </a:br>
            <a:r>
              <a:rPr lang="en-IN" dirty="0"/>
              <a:t>Additional Details.</a:t>
            </a:r>
            <a:br>
              <a:rPr lang="en-IN" dirty="0"/>
            </a:br>
            <a:r>
              <a:rPr lang="en-IN" dirty="0"/>
              <a:t/>
            </a:r>
            <a:br>
              <a:rPr lang="en-IN" dirty="0"/>
            </a:br>
            <a:r>
              <a:rPr lang="en-IN" sz="3100" dirty="0"/>
              <a:t>Technology used in Textile Inbounds/Outbounds.</a:t>
            </a:r>
            <a:br>
              <a:rPr lang="en-IN" sz="3100" dirty="0"/>
            </a:br>
            <a:endParaRPr lang="en-IN" sz="3100" dirty="0"/>
          </a:p>
        </p:txBody>
      </p:sp>
      <p:sp>
        <p:nvSpPr>
          <p:cNvPr id="3" name="Content Placeholder 2">
            <a:extLst>
              <a:ext uri="{FF2B5EF4-FFF2-40B4-BE49-F238E27FC236}">
                <a16:creationId xmlns:a16="http://schemas.microsoft.com/office/drawing/2014/main" id="{11C7845E-5F6D-44F7-81D8-49150EC29F00}"/>
              </a:ext>
            </a:extLst>
          </p:cNvPr>
          <p:cNvSpPr>
            <a:spLocks noGrp="1"/>
          </p:cNvSpPr>
          <p:nvPr>
            <p:ph idx="1"/>
          </p:nvPr>
        </p:nvSpPr>
        <p:spPr>
          <a:xfrm>
            <a:off x="838200" y="2141537"/>
            <a:ext cx="10515600" cy="4351338"/>
          </a:xfrm>
        </p:spPr>
        <p:txBody>
          <a:bodyPr>
            <a:normAutofit fontScale="85000" lnSpcReduction="20000"/>
          </a:bodyPr>
          <a:lstStyle/>
          <a:p>
            <a:pPr marL="0" indent="0">
              <a:buNone/>
            </a:pPr>
            <a:r>
              <a:rPr lang="en-US" b="1" dirty="0"/>
              <a:t>How is Technology used in textiles?</a:t>
            </a:r>
            <a:endParaRPr lang="en-IN" dirty="0"/>
          </a:p>
          <a:p>
            <a:pPr marL="0" indent="0">
              <a:buNone/>
            </a:pPr>
            <a:r>
              <a:rPr lang="en-US" dirty="0"/>
              <a:t> </a:t>
            </a:r>
            <a:endParaRPr lang="en-IN" dirty="0"/>
          </a:p>
          <a:p>
            <a:pPr marL="0" indent="0">
              <a:buNone/>
            </a:pPr>
            <a:r>
              <a:rPr lang="en-US" dirty="0"/>
              <a:t>Technological advancements in the textile industry include the </a:t>
            </a:r>
            <a:r>
              <a:rPr lang="en-US" b="1" dirty="0"/>
              <a:t>use of new machines</a:t>
            </a:r>
            <a:r>
              <a:rPr lang="en-US" dirty="0"/>
              <a:t>. For example: Knitting machines - Machines create knitted fabrics in large swaths of material, instead of long strips, that are then looped and sewn together. Pleating - Pleating can now be done solely by machines instead of laborers.</a:t>
            </a:r>
            <a:endParaRPr lang="en-IN" dirty="0"/>
          </a:p>
          <a:p>
            <a:pPr marL="0" indent="0">
              <a:buNone/>
            </a:pPr>
            <a:r>
              <a:rPr lang="en-US" dirty="0"/>
              <a:t> </a:t>
            </a:r>
            <a:endParaRPr lang="en-IN" dirty="0"/>
          </a:p>
          <a:p>
            <a:pPr marL="0" indent="0">
              <a:buNone/>
            </a:pPr>
            <a:r>
              <a:rPr lang="en-US" b="1" dirty="0"/>
              <a:t>What are textile technologies?</a:t>
            </a:r>
            <a:endParaRPr lang="en-IN" dirty="0"/>
          </a:p>
          <a:p>
            <a:pPr marL="0" indent="0">
              <a:buNone/>
            </a:pPr>
            <a:r>
              <a:rPr lang="en-US" dirty="0"/>
              <a:t> </a:t>
            </a:r>
            <a:endParaRPr lang="en-IN" dirty="0"/>
          </a:p>
          <a:p>
            <a:pPr marL="0" indent="0">
              <a:buNone/>
            </a:pPr>
            <a:r>
              <a:rPr lang="en-US" dirty="0"/>
              <a:t>Textile Technology is a division of engineering where the principles of scientific techniques are utilized for manufacturing and development in all types of yarns and textile fabric from textile fibers.</a:t>
            </a:r>
            <a:endParaRPr lang="en-IN" dirty="0"/>
          </a:p>
          <a:p>
            <a:pPr marL="0" indent="0">
              <a:buNone/>
            </a:pPr>
            <a:r>
              <a:rPr lang="en-US" dirty="0"/>
              <a:t> </a:t>
            </a:r>
            <a:r>
              <a:rPr lang="en-GB" dirty="0"/>
              <a:t> </a:t>
            </a:r>
            <a:endParaRPr lang="en-IN" dirty="0"/>
          </a:p>
          <a:p>
            <a:endParaRPr lang="en-IN" dirty="0"/>
          </a:p>
        </p:txBody>
      </p:sp>
    </p:spTree>
    <p:extLst>
      <p:ext uri="{BB962C8B-B14F-4D97-AF65-F5344CB8AC3E}">
        <p14:creationId xmlns:p14="http://schemas.microsoft.com/office/powerpoint/2010/main" val="2367888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8E82-F145-4197-B3C2-C730016333BE}"/>
              </a:ext>
            </a:extLst>
          </p:cNvPr>
          <p:cNvSpPr>
            <a:spLocks noGrp="1"/>
          </p:cNvSpPr>
          <p:nvPr>
            <p:ph type="title"/>
          </p:nvPr>
        </p:nvSpPr>
        <p:spPr/>
        <p:txBody>
          <a:bodyPr>
            <a:normAutofit/>
          </a:bodyPr>
          <a:lstStyle/>
          <a:p>
            <a:r>
              <a:rPr lang="en-IN" sz="3600" dirty="0"/>
              <a:t>Advantages:</a:t>
            </a:r>
          </a:p>
        </p:txBody>
      </p:sp>
      <p:sp>
        <p:nvSpPr>
          <p:cNvPr id="3" name="Content Placeholder 2">
            <a:extLst>
              <a:ext uri="{FF2B5EF4-FFF2-40B4-BE49-F238E27FC236}">
                <a16:creationId xmlns:a16="http://schemas.microsoft.com/office/drawing/2014/main" id="{2769B327-C05E-4748-A015-15BE1D0C0AF9}"/>
              </a:ext>
            </a:extLst>
          </p:cNvPr>
          <p:cNvSpPr>
            <a:spLocks noGrp="1"/>
          </p:cNvSpPr>
          <p:nvPr>
            <p:ph idx="1"/>
          </p:nvPr>
        </p:nvSpPr>
        <p:spPr>
          <a:xfrm>
            <a:off x="2030896" y="1690688"/>
            <a:ext cx="10515600" cy="4351338"/>
          </a:xfrm>
        </p:spPr>
        <p:txBody>
          <a:bodyPr/>
          <a:lstStyle/>
          <a:p>
            <a:pPr marL="0" indent="0">
              <a:buNone/>
            </a:pPr>
            <a:endParaRPr lang="en-IN" b="1" dirty="0">
              <a:effectLst/>
            </a:endParaRPr>
          </a:p>
          <a:p>
            <a:pPr>
              <a:buFont typeface="Wingdings" panose="05000000000000000000" pitchFamily="2" charset="2"/>
              <a:buChar char="ü"/>
            </a:pPr>
            <a:r>
              <a:rPr lang="en-IN" sz="2400" dirty="0"/>
              <a:t>Inbound and Outbound marketing is sustainable.</a:t>
            </a:r>
          </a:p>
          <a:p>
            <a:pPr>
              <a:buFont typeface="Wingdings" panose="05000000000000000000" pitchFamily="2" charset="2"/>
              <a:buChar char="ü"/>
            </a:pPr>
            <a:r>
              <a:rPr lang="en-IN" sz="2400" dirty="0"/>
              <a:t>Costs Effective i.e.,  cheap in rate.</a:t>
            </a:r>
          </a:p>
          <a:p>
            <a:pPr>
              <a:buFont typeface="Wingdings" panose="05000000000000000000" pitchFamily="2" charset="2"/>
              <a:buChar char="ü"/>
            </a:pPr>
            <a:r>
              <a:rPr lang="en-IN" sz="2400" dirty="0"/>
              <a:t>Online withdrawal applicable.</a:t>
            </a:r>
          </a:p>
          <a:p>
            <a:pPr>
              <a:buFont typeface="Wingdings" panose="05000000000000000000" pitchFamily="2" charset="2"/>
              <a:buChar char="ü"/>
            </a:pPr>
            <a:r>
              <a:rPr lang="en-IN" sz="2400" dirty="0"/>
              <a:t>Increases visibility. </a:t>
            </a:r>
          </a:p>
          <a:p>
            <a:pPr>
              <a:buFont typeface="Wingdings" panose="05000000000000000000" pitchFamily="2" charset="2"/>
              <a:buChar char="ü"/>
            </a:pPr>
            <a:r>
              <a:rPr lang="en-IN" sz="2400" dirty="0"/>
              <a:t>Customer beneficial</a:t>
            </a:r>
            <a:r>
              <a:rPr lang="en-IN" dirty="0"/>
              <a:t>.</a:t>
            </a:r>
          </a:p>
        </p:txBody>
      </p:sp>
    </p:spTree>
    <p:extLst>
      <p:ext uri="{BB962C8B-B14F-4D97-AF65-F5344CB8AC3E}">
        <p14:creationId xmlns:p14="http://schemas.microsoft.com/office/powerpoint/2010/main" val="1077594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64E71-7FBD-498E-83DC-2922B13237A8}"/>
              </a:ext>
            </a:extLst>
          </p:cNvPr>
          <p:cNvSpPr>
            <a:spLocks noGrp="1"/>
          </p:cNvSpPr>
          <p:nvPr>
            <p:ph type="title"/>
          </p:nvPr>
        </p:nvSpPr>
        <p:spPr/>
        <p:txBody>
          <a:bodyPr>
            <a:normAutofit/>
          </a:bodyPr>
          <a:lstStyle/>
          <a:p>
            <a:r>
              <a:rPr lang="en-IN" sz="3600" dirty="0"/>
              <a:t>Drawbacks:</a:t>
            </a:r>
          </a:p>
        </p:txBody>
      </p:sp>
      <p:sp>
        <p:nvSpPr>
          <p:cNvPr id="3" name="Content Placeholder 2">
            <a:extLst>
              <a:ext uri="{FF2B5EF4-FFF2-40B4-BE49-F238E27FC236}">
                <a16:creationId xmlns:a16="http://schemas.microsoft.com/office/drawing/2014/main" id="{A069D0DB-18EE-44E8-9118-C862889F32A2}"/>
              </a:ext>
            </a:extLst>
          </p:cNvPr>
          <p:cNvSpPr>
            <a:spLocks noGrp="1"/>
          </p:cNvSpPr>
          <p:nvPr>
            <p:ph idx="1"/>
          </p:nvPr>
        </p:nvSpPr>
        <p:spPr>
          <a:xfrm>
            <a:off x="930966" y="2262947"/>
            <a:ext cx="10515600" cy="4351338"/>
          </a:xfrm>
        </p:spPr>
        <p:txBody>
          <a:bodyPr>
            <a:normAutofit/>
          </a:bodyPr>
          <a:lstStyle/>
          <a:p>
            <a:r>
              <a:rPr lang="en-US" sz="2400" dirty="0"/>
              <a:t>Campaigns require a constant time investment to produce content that is of sufficient quality to be useful. The efficacy on an inbound campaign only becomes evident three months after the campaign is established, and results may be more difficult to measure.</a:t>
            </a:r>
          </a:p>
          <a:p>
            <a:endParaRPr lang="en-US" sz="2400" dirty="0"/>
          </a:p>
          <a:p>
            <a:r>
              <a:rPr lang="en-US" sz="2400" dirty="0"/>
              <a:t>Tracking return on investment can be difficult without the implementation of Web analytics to determine how effective an inbound campaign is.</a:t>
            </a:r>
            <a:endParaRPr lang="en-IN" sz="2400" dirty="0"/>
          </a:p>
        </p:txBody>
      </p:sp>
    </p:spTree>
    <p:extLst>
      <p:ext uri="{BB962C8B-B14F-4D97-AF65-F5344CB8AC3E}">
        <p14:creationId xmlns:p14="http://schemas.microsoft.com/office/powerpoint/2010/main" val="23707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ABF3D1-04D9-4FBD-B560-E23FEDACDD50}"/>
              </a:ext>
            </a:extLst>
          </p:cNvPr>
          <p:cNvSpPr>
            <a:spLocks noGrp="1"/>
          </p:cNvSpPr>
          <p:nvPr>
            <p:ph idx="1"/>
          </p:nvPr>
        </p:nvSpPr>
        <p:spPr>
          <a:xfrm>
            <a:off x="4005469" y="3005068"/>
            <a:ext cx="10515600" cy="4351338"/>
          </a:xfrm>
        </p:spPr>
        <p:txBody>
          <a:bodyPr>
            <a:normAutofit/>
          </a:bodyPr>
          <a:lstStyle/>
          <a:p>
            <a:pPr marL="0" indent="0">
              <a:buNone/>
            </a:pPr>
            <a:r>
              <a:rPr lang="en-IN" sz="3600" dirty="0"/>
              <a:t>Thank You!</a:t>
            </a:r>
          </a:p>
        </p:txBody>
      </p:sp>
    </p:spTree>
    <p:extLst>
      <p:ext uri="{BB962C8B-B14F-4D97-AF65-F5344CB8AC3E}">
        <p14:creationId xmlns:p14="http://schemas.microsoft.com/office/powerpoint/2010/main" val="2164156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F6473-3092-4827-8135-8ACD40F8ED72}"/>
              </a:ext>
            </a:extLst>
          </p:cNvPr>
          <p:cNvSpPr>
            <a:spLocks noGrp="1"/>
          </p:cNvSpPr>
          <p:nvPr>
            <p:ph type="title"/>
          </p:nvPr>
        </p:nvSpPr>
        <p:spPr>
          <a:xfrm>
            <a:off x="516835" y="106018"/>
            <a:ext cx="10505660" cy="6281530"/>
          </a:xfrm>
        </p:spPr>
        <p:txBody>
          <a:bodyPr>
            <a:normAutofit/>
          </a:bodyPr>
          <a:lstStyle/>
          <a:p>
            <a:r>
              <a:rPr lang="en-IN" b="1" dirty="0">
                <a:latin typeface="Arial Narrow" panose="020B0606020202030204" pitchFamily="34" charset="0"/>
              </a:rPr>
              <a:t> </a:t>
            </a:r>
            <a:r>
              <a:rPr lang="en-IN" sz="3200" dirty="0">
                <a:latin typeface="Arial Narrow" panose="020B0606020202030204" pitchFamily="34" charset="0"/>
              </a:rPr>
              <a:t>Prepared By</a:t>
            </a:r>
            <a:r>
              <a:rPr lang="en-IN" sz="3600" b="1" dirty="0">
                <a:latin typeface="Arial Narrow" panose="020B0606020202030204" pitchFamily="34" charset="0"/>
              </a:rPr>
              <a:t/>
            </a:r>
            <a:br>
              <a:rPr lang="en-IN" sz="3600" b="1" dirty="0">
                <a:latin typeface="Arial Narrow" panose="020B0606020202030204" pitchFamily="34" charset="0"/>
              </a:rPr>
            </a:br>
            <a:r>
              <a:rPr lang="en-IN" sz="3600" b="1" dirty="0">
                <a:latin typeface="Arial Narrow" panose="020B0606020202030204" pitchFamily="34" charset="0"/>
              </a:rPr>
              <a:t>    </a:t>
            </a:r>
            <a:r>
              <a:rPr lang="en-IN" dirty="0">
                <a:latin typeface="Arial Narrow" panose="020B0606020202030204" pitchFamily="34" charset="0"/>
              </a:rPr>
              <a:t/>
            </a:r>
            <a:br>
              <a:rPr lang="en-IN" dirty="0">
                <a:latin typeface="Arial Narrow" panose="020B0606020202030204" pitchFamily="34" charset="0"/>
              </a:rPr>
            </a:br>
            <a:r>
              <a:rPr lang="en-IN" dirty="0">
                <a:latin typeface="Arial Narrow" panose="020B0606020202030204" pitchFamily="34" charset="0"/>
              </a:rPr>
              <a:t>                                     </a:t>
            </a:r>
            <a:br>
              <a:rPr lang="en-IN" dirty="0">
                <a:latin typeface="Arial Narrow" panose="020B0606020202030204" pitchFamily="34" charset="0"/>
              </a:rPr>
            </a:br>
            <a:r>
              <a:rPr lang="en-IN" dirty="0">
                <a:latin typeface="Arial Narrow" panose="020B0606020202030204" pitchFamily="34" charset="0"/>
              </a:rPr>
              <a:t/>
            </a:r>
            <a:br>
              <a:rPr lang="en-IN" dirty="0">
                <a:latin typeface="Arial Narrow" panose="020B0606020202030204" pitchFamily="34" charset="0"/>
              </a:rPr>
            </a:br>
            <a:r>
              <a:rPr lang="en-IN" dirty="0">
                <a:latin typeface="Arial Narrow" panose="020B0606020202030204" pitchFamily="34" charset="0"/>
              </a:rPr>
              <a:t/>
            </a:r>
            <a:br>
              <a:rPr lang="en-IN" dirty="0">
                <a:latin typeface="Arial Narrow" panose="020B0606020202030204" pitchFamily="34" charset="0"/>
              </a:rPr>
            </a:br>
            <a:r>
              <a:rPr lang="en-IN" dirty="0"/>
              <a:t/>
            </a:r>
            <a:br>
              <a:rPr lang="en-IN" dirty="0"/>
            </a:br>
            <a:r>
              <a:rPr lang="en-IN" dirty="0"/>
              <a:t/>
            </a:r>
            <a:br>
              <a:rPr lang="en-IN" dirty="0"/>
            </a:br>
            <a:r>
              <a:rPr lang="en-IN" dirty="0"/>
              <a:t/>
            </a:r>
            <a:br>
              <a:rPr lang="en-IN" dirty="0"/>
            </a:br>
            <a:endParaRPr lang="en-IN" dirty="0"/>
          </a:p>
        </p:txBody>
      </p:sp>
      <p:graphicFrame>
        <p:nvGraphicFramePr>
          <p:cNvPr id="9" name="Table 8">
            <a:extLst>
              <a:ext uri="{FF2B5EF4-FFF2-40B4-BE49-F238E27FC236}">
                <a16:creationId xmlns:a16="http://schemas.microsoft.com/office/drawing/2014/main" id="{C30C56AE-FE8E-4AB0-B0AD-F7752585F658}"/>
              </a:ext>
            </a:extLst>
          </p:cNvPr>
          <p:cNvGraphicFramePr>
            <a:graphicFrameLocks noGrp="1"/>
          </p:cNvGraphicFramePr>
          <p:nvPr>
            <p:extLst>
              <p:ext uri="{D42A27DB-BD31-4B8C-83A1-F6EECF244321}">
                <p14:modId xmlns:p14="http://schemas.microsoft.com/office/powerpoint/2010/main" val="3160665494"/>
              </p:ext>
            </p:extLst>
          </p:nvPr>
        </p:nvGraphicFramePr>
        <p:xfrm>
          <a:off x="1925983" y="1733604"/>
          <a:ext cx="8128000" cy="430938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30206176"/>
                    </a:ext>
                  </a:extLst>
                </a:gridCol>
                <a:gridCol w="4064000">
                  <a:extLst>
                    <a:ext uri="{9D8B030D-6E8A-4147-A177-3AD203B41FA5}">
                      <a16:colId xmlns:a16="http://schemas.microsoft.com/office/drawing/2014/main" val="3021163414"/>
                    </a:ext>
                  </a:extLst>
                </a:gridCol>
              </a:tblGrid>
              <a:tr h="538673">
                <a:tc>
                  <a:txBody>
                    <a:bodyPr/>
                    <a:lstStyle/>
                    <a:p>
                      <a:r>
                        <a:rPr lang="en-IN" dirty="0"/>
                        <a:t>                    Project developed by</a:t>
                      </a:r>
                    </a:p>
                  </a:txBody>
                  <a:tcPr/>
                </a:tc>
                <a:tc>
                  <a:txBody>
                    <a:bodyPr/>
                    <a:lstStyle/>
                    <a:p>
                      <a:r>
                        <a:rPr lang="en-IN" dirty="0"/>
                        <a:t>           T-Code</a:t>
                      </a:r>
                    </a:p>
                  </a:txBody>
                  <a:tcPr/>
                </a:tc>
                <a:extLst>
                  <a:ext uri="{0D108BD9-81ED-4DB2-BD59-A6C34878D82A}">
                    <a16:rowId xmlns:a16="http://schemas.microsoft.com/office/drawing/2014/main" val="3892455810"/>
                  </a:ext>
                </a:extLst>
              </a:tr>
              <a:tr h="538673">
                <a:tc>
                  <a:txBody>
                    <a:bodyPr/>
                    <a:lstStyle/>
                    <a:p>
                      <a:r>
                        <a:rPr lang="en-IN" dirty="0"/>
                        <a:t>                          M Selvaraj</a:t>
                      </a:r>
                    </a:p>
                  </a:txBody>
                  <a:tcPr/>
                </a:tc>
                <a:tc>
                  <a:txBody>
                    <a:bodyPr/>
                    <a:lstStyle/>
                    <a:p>
                      <a:r>
                        <a:rPr lang="en-IN" dirty="0"/>
                        <a:t>                 </a:t>
                      </a:r>
                      <a:r>
                        <a:rPr lang="en-IN" sz="1800" kern="1200" dirty="0">
                          <a:solidFill>
                            <a:schemeClr val="dk1"/>
                          </a:solidFill>
                          <a:effectLst/>
                          <a:latin typeface="+mn-lt"/>
                          <a:ea typeface="+mn-ea"/>
                          <a:cs typeface="+mn-cs"/>
                        </a:rPr>
                        <a:t>PL0122159</a:t>
                      </a:r>
                      <a:endParaRPr lang="en-IN" dirty="0"/>
                    </a:p>
                  </a:txBody>
                  <a:tcPr/>
                </a:tc>
                <a:extLst>
                  <a:ext uri="{0D108BD9-81ED-4DB2-BD59-A6C34878D82A}">
                    <a16:rowId xmlns:a16="http://schemas.microsoft.com/office/drawing/2014/main" val="140844071"/>
                  </a:ext>
                </a:extLst>
              </a:tr>
              <a:tr h="538673">
                <a:tc>
                  <a:txBody>
                    <a:bodyPr/>
                    <a:lstStyle/>
                    <a:p>
                      <a:r>
                        <a:rPr lang="en-IN" dirty="0"/>
                        <a:t>                          S Santhosh</a:t>
                      </a:r>
                    </a:p>
                  </a:txBody>
                  <a:tcPr/>
                </a:tc>
                <a:tc>
                  <a:txBody>
                    <a:bodyPr/>
                    <a:lstStyle/>
                    <a:p>
                      <a:r>
                        <a:rPr lang="en-IN" dirty="0"/>
                        <a:t>                 </a:t>
                      </a:r>
                      <a:r>
                        <a:rPr lang="en-IN" sz="1800" kern="1200" dirty="0">
                          <a:solidFill>
                            <a:schemeClr val="dk1"/>
                          </a:solidFill>
                          <a:effectLst/>
                          <a:latin typeface="+mn-lt"/>
                          <a:ea typeface="+mn-ea"/>
                          <a:cs typeface="+mn-cs"/>
                        </a:rPr>
                        <a:t>PL0122173</a:t>
                      </a:r>
                      <a:endParaRPr lang="en-IN" dirty="0"/>
                    </a:p>
                  </a:txBody>
                  <a:tcPr/>
                </a:tc>
                <a:extLst>
                  <a:ext uri="{0D108BD9-81ED-4DB2-BD59-A6C34878D82A}">
                    <a16:rowId xmlns:a16="http://schemas.microsoft.com/office/drawing/2014/main" val="3102017678"/>
                  </a:ext>
                </a:extLst>
              </a:tr>
              <a:tr h="538673">
                <a:tc>
                  <a:txBody>
                    <a:bodyPr/>
                    <a:lstStyle/>
                    <a:p>
                      <a:r>
                        <a:rPr lang="en-IN" dirty="0"/>
                        <a:t>                          M Monisha</a:t>
                      </a:r>
                    </a:p>
                  </a:txBody>
                  <a:tcPr/>
                </a:tc>
                <a:tc>
                  <a:txBody>
                    <a:bodyPr/>
                    <a:lstStyle/>
                    <a:p>
                      <a:r>
                        <a:rPr lang="en-IN" dirty="0"/>
                        <a:t>                 PL0122160</a:t>
                      </a:r>
                    </a:p>
                  </a:txBody>
                  <a:tcPr/>
                </a:tc>
                <a:extLst>
                  <a:ext uri="{0D108BD9-81ED-4DB2-BD59-A6C34878D82A}">
                    <a16:rowId xmlns:a16="http://schemas.microsoft.com/office/drawing/2014/main" val="3586422834"/>
                  </a:ext>
                </a:extLst>
              </a:tr>
              <a:tr h="538673">
                <a:tc>
                  <a:txBody>
                    <a:bodyPr/>
                    <a:lstStyle/>
                    <a:p>
                      <a:r>
                        <a:rPr lang="en-IN" dirty="0"/>
                        <a:t>                          R Kabilan</a:t>
                      </a:r>
                    </a:p>
                  </a:txBody>
                  <a:tcPr/>
                </a:tc>
                <a:tc>
                  <a:txBody>
                    <a:bodyPr/>
                    <a:lstStyle/>
                    <a:p>
                      <a:r>
                        <a:rPr lang="en-IN" dirty="0"/>
                        <a:t>                 MT2021435</a:t>
                      </a:r>
                    </a:p>
                  </a:txBody>
                  <a:tcPr/>
                </a:tc>
                <a:extLst>
                  <a:ext uri="{0D108BD9-81ED-4DB2-BD59-A6C34878D82A}">
                    <a16:rowId xmlns:a16="http://schemas.microsoft.com/office/drawing/2014/main" val="2450474571"/>
                  </a:ext>
                </a:extLst>
              </a:tr>
              <a:tr h="538673">
                <a:tc>
                  <a:txBody>
                    <a:bodyPr/>
                    <a:lstStyle/>
                    <a:p>
                      <a:r>
                        <a:rPr lang="en-IN" dirty="0"/>
                        <a:t>                          B Lavanya</a:t>
                      </a:r>
                    </a:p>
                  </a:txBody>
                  <a:tcPr/>
                </a:tc>
                <a:tc>
                  <a:txBody>
                    <a:bodyPr/>
                    <a:lstStyle/>
                    <a:p>
                      <a:r>
                        <a:rPr lang="en-IN" dirty="0"/>
                        <a:t>                 MT2021439</a:t>
                      </a:r>
                    </a:p>
                  </a:txBody>
                  <a:tcPr/>
                </a:tc>
                <a:extLst>
                  <a:ext uri="{0D108BD9-81ED-4DB2-BD59-A6C34878D82A}">
                    <a16:rowId xmlns:a16="http://schemas.microsoft.com/office/drawing/2014/main" val="4202728342"/>
                  </a:ext>
                </a:extLst>
              </a:tr>
              <a:tr h="538673">
                <a:tc>
                  <a:txBody>
                    <a:bodyPr/>
                    <a:lstStyle/>
                    <a:p>
                      <a:r>
                        <a:rPr lang="en-IN" dirty="0"/>
                        <a:t>                          Catherine</a:t>
                      </a:r>
                    </a:p>
                  </a:txBody>
                  <a:tcPr/>
                </a:tc>
                <a:tc>
                  <a:txBody>
                    <a:bodyPr/>
                    <a:lstStyle/>
                    <a:p>
                      <a:r>
                        <a:rPr lang="en-IN" dirty="0"/>
                        <a:t>                 MT2021433</a:t>
                      </a:r>
                    </a:p>
                  </a:txBody>
                  <a:tcPr/>
                </a:tc>
                <a:extLst>
                  <a:ext uri="{0D108BD9-81ED-4DB2-BD59-A6C34878D82A}">
                    <a16:rowId xmlns:a16="http://schemas.microsoft.com/office/drawing/2014/main" val="1162833797"/>
                  </a:ext>
                </a:extLst>
              </a:tr>
              <a:tr h="538673">
                <a:tc>
                  <a:txBody>
                    <a:bodyPr/>
                    <a:lstStyle/>
                    <a:p>
                      <a:r>
                        <a:rPr lang="en-IN" dirty="0"/>
                        <a:t>                          N Sowmiya</a:t>
                      </a:r>
                    </a:p>
                  </a:txBody>
                  <a:tcPr/>
                </a:tc>
                <a:tc>
                  <a:txBody>
                    <a:bodyPr/>
                    <a:lstStyle/>
                    <a:p>
                      <a:endParaRPr lang="en-IN" dirty="0"/>
                    </a:p>
                  </a:txBody>
                  <a:tcPr/>
                </a:tc>
                <a:extLst>
                  <a:ext uri="{0D108BD9-81ED-4DB2-BD59-A6C34878D82A}">
                    <a16:rowId xmlns:a16="http://schemas.microsoft.com/office/drawing/2014/main" val="1755691103"/>
                  </a:ext>
                </a:extLst>
              </a:tr>
            </a:tbl>
          </a:graphicData>
        </a:graphic>
      </p:graphicFrame>
    </p:spTree>
    <p:extLst>
      <p:ext uri="{BB962C8B-B14F-4D97-AF65-F5344CB8AC3E}">
        <p14:creationId xmlns:p14="http://schemas.microsoft.com/office/powerpoint/2010/main" val="136004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E9FC477-466C-44A4-9F94-E60A5125E60C}"/>
              </a:ext>
            </a:extLst>
          </p:cNvPr>
          <p:cNvSpPr>
            <a:spLocks noGrp="1"/>
          </p:cNvSpPr>
          <p:nvPr>
            <p:ph type="title"/>
          </p:nvPr>
        </p:nvSpPr>
        <p:spPr>
          <a:xfrm>
            <a:off x="821635" y="917713"/>
            <a:ext cx="10548730" cy="5022573"/>
          </a:xfrm>
        </p:spPr>
        <p:txBody>
          <a:bodyPr>
            <a:normAutofit fontScale="90000"/>
          </a:bodyPr>
          <a:lstStyle/>
          <a:p>
            <a:pPr marL="571500" indent="-571500">
              <a:buFont typeface="Arial" panose="020B0604020202020204" pitchFamily="34" charset="0"/>
              <a:buChar char="•"/>
            </a:pP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
            </a:r>
            <a:br>
              <a:rPr lang="en-IN" sz="3600" dirty="0"/>
            </a:br>
            <a:r>
              <a:rPr lang="en-IN" sz="3600" dirty="0"/>
              <a:t>Table Of Contents:</a:t>
            </a:r>
            <a:br>
              <a:rPr lang="en-IN" sz="3600" dirty="0"/>
            </a:br>
            <a:r>
              <a:rPr lang="en-IN" sz="3600" dirty="0"/>
              <a:t> </a:t>
            </a:r>
            <a:br>
              <a:rPr lang="en-IN" sz="3600" dirty="0"/>
            </a:br>
            <a:r>
              <a:rPr lang="en-IN" sz="3600" dirty="0"/>
              <a:t>               </a:t>
            </a:r>
            <a:r>
              <a:rPr lang="en-IN" sz="3100" dirty="0"/>
              <a:t>1</a:t>
            </a:r>
            <a:r>
              <a:rPr lang="en-IN" sz="3100" dirty="0" smtClean="0"/>
              <a:t>. Introduction</a:t>
            </a:r>
            <a:r>
              <a:rPr lang="en-IN" sz="3100" dirty="0"/>
              <a:t/>
            </a:r>
            <a:br>
              <a:rPr lang="en-IN" sz="3100" dirty="0"/>
            </a:br>
            <a:r>
              <a:rPr lang="en-IN" sz="3100" dirty="0"/>
              <a:t> </a:t>
            </a:r>
            <a:r>
              <a:rPr lang="en-IN" sz="3100" dirty="0" smtClean="0"/>
              <a:t>                </a:t>
            </a:r>
            <a:r>
              <a:rPr lang="en-IN" sz="3100" dirty="0"/>
              <a:t>2</a:t>
            </a:r>
            <a:r>
              <a:rPr lang="en-IN" sz="3100" dirty="0" smtClean="0"/>
              <a:t>. </a:t>
            </a:r>
            <a:r>
              <a:rPr lang="en-IN" sz="3100" dirty="0"/>
              <a:t>Purpose of Textile inbound &amp; outbound</a:t>
            </a:r>
            <a:br>
              <a:rPr lang="en-IN" sz="3100" dirty="0"/>
            </a:br>
            <a:r>
              <a:rPr lang="en-IN" sz="3100" dirty="0"/>
              <a:t>                 </a:t>
            </a:r>
            <a:r>
              <a:rPr lang="en-IN" sz="3100" dirty="0" smtClean="0"/>
              <a:t>3. </a:t>
            </a:r>
            <a:r>
              <a:rPr lang="en-IN" sz="3100" dirty="0"/>
              <a:t>Design and Detail techniques</a:t>
            </a:r>
            <a:br>
              <a:rPr lang="en-IN" sz="3100" dirty="0"/>
            </a:br>
            <a:r>
              <a:rPr lang="en-IN" sz="3100" dirty="0"/>
              <a:t>                </a:t>
            </a:r>
            <a:r>
              <a:rPr lang="en-IN" sz="3100" dirty="0" smtClean="0"/>
              <a:t> </a:t>
            </a:r>
            <a:r>
              <a:rPr lang="en-IN" sz="3100" dirty="0"/>
              <a:t>4</a:t>
            </a:r>
            <a:r>
              <a:rPr lang="en-IN" sz="3100" dirty="0" smtClean="0"/>
              <a:t>. </a:t>
            </a:r>
            <a:r>
              <a:rPr lang="en-IN" sz="3100" dirty="0"/>
              <a:t>Other Technical Changes</a:t>
            </a:r>
            <a:br>
              <a:rPr lang="en-IN" sz="3100" dirty="0"/>
            </a:br>
            <a:r>
              <a:rPr lang="en-IN" sz="3100" dirty="0"/>
              <a:t>                 </a:t>
            </a:r>
            <a:r>
              <a:rPr lang="en-IN" sz="3100" dirty="0" smtClean="0"/>
              <a:t>5. </a:t>
            </a:r>
            <a:r>
              <a:rPr lang="en-IN" sz="3100" dirty="0"/>
              <a:t>Additional details</a:t>
            </a:r>
            <a:br>
              <a:rPr lang="en-IN" sz="3100" dirty="0"/>
            </a:br>
            <a:r>
              <a:rPr lang="en-IN" sz="3100" dirty="0"/>
              <a:t>                 </a:t>
            </a:r>
            <a:r>
              <a:rPr lang="en-IN" sz="3100" dirty="0" smtClean="0"/>
              <a:t>6. </a:t>
            </a:r>
            <a:r>
              <a:rPr lang="en-IN" sz="3100" dirty="0"/>
              <a:t>Advantages/ Drawbacks </a:t>
            </a:r>
            <a:br>
              <a:rPr lang="en-IN" sz="3100" dirty="0"/>
            </a:br>
            <a:r>
              <a:rPr lang="en-IN" sz="3100"/>
              <a:t>                 </a:t>
            </a:r>
            <a:r>
              <a:rPr lang="en-IN" sz="3600" dirty="0"/>
              <a:t/>
            </a:r>
            <a:br>
              <a:rPr lang="en-IN" sz="3600"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endParaRPr lang="en-IN" dirty="0"/>
          </a:p>
        </p:txBody>
      </p:sp>
    </p:spTree>
    <p:extLst>
      <p:ext uri="{BB962C8B-B14F-4D97-AF65-F5344CB8AC3E}">
        <p14:creationId xmlns:p14="http://schemas.microsoft.com/office/powerpoint/2010/main" val="1946255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8AB5-42A8-4FB3-ACB3-CC297BB6AAAE}"/>
              </a:ext>
            </a:extLst>
          </p:cNvPr>
          <p:cNvSpPr>
            <a:spLocks noGrp="1"/>
          </p:cNvSpPr>
          <p:nvPr>
            <p:ph type="title"/>
          </p:nvPr>
        </p:nvSpPr>
        <p:spPr/>
        <p:txBody>
          <a:bodyPr>
            <a:normAutofit/>
          </a:bodyPr>
          <a:lstStyle/>
          <a:p>
            <a:r>
              <a:rPr lang="en-IN" sz="3200" dirty="0"/>
              <a:t>Introduction</a:t>
            </a:r>
          </a:p>
        </p:txBody>
      </p:sp>
      <p:sp>
        <p:nvSpPr>
          <p:cNvPr id="3" name="Content Placeholder 2">
            <a:extLst>
              <a:ext uri="{FF2B5EF4-FFF2-40B4-BE49-F238E27FC236}">
                <a16:creationId xmlns:a16="http://schemas.microsoft.com/office/drawing/2014/main" id="{0AEBFF9D-1F35-489B-BA04-B2CC317C7433}"/>
              </a:ext>
            </a:extLst>
          </p:cNvPr>
          <p:cNvSpPr>
            <a:spLocks noGrp="1"/>
          </p:cNvSpPr>
          <p:nvPr>
            <p:ph idx="1"/>
          </p:nvPr>
        </p:nvSpPr>
        <p:spPr/>
        <p:txBody>
          <a:bodyPr>
            <a:normAutofit fontScale="92500" lnSpcReduction="10000"/>
          </a:bodyPr>
          <a:lstStyle/>
          <a:p>
            <a:r>
              <a:rPr lang="en-GB" sz="2600" dirty="0"/>
              <a:t>Definition: Inbound logistics is the receiving of raw materials or products from a supplier to a warehouse and parallelly Outbound logistics are the actions required to get the final goods delivered to the end user. </a:t>
            </a:r>
            <a:r>
              <a:rPr lang="en-US" sz="2600" dirty="0"/>
              <a:t>Outbound process- </a:t>
            </a:r>
            <a:r>
              <a:rPr lang="en-US" sz="2600" b="1" dirty="0"/>
              <a:t>the process of making calls to the customer</a:t>
            </a:r>
            <a:r>
              <a:rPr lang="en-US" sz="2600" dirty="0"/>
              <a:t>. Inbound customer - The process of receiving calls from the customers</a:t>
            </a:r>
            <a:endParaRPr lang="en-IN" sz="2600" dirty="0"/>
          </a:p>
          <a:p>
            <a:pPr marL="0" indent="0">
              <a:buNone/>
            </a:pPr>
            <a:endParaRPr lang="en-IN" sz="2600" dirty="0"/>
          </a:p>
          <a:p>
            <a:r>
              <a:rPr lang="en-GB" sz="2600" dirty="0"/>
              <a:t>Under this paradigm, Inbound logistics brings supplies or materials into a business, while outbound logistics deals with moving goods and products out to customers. Both focus heavily on the transporting of goods. Now all the raw materials that are incoming to the plant for further processing are inbound activities. In this phase, transport for steel, rubber, plastics, glass and other things to the factory is still required.</a:t>
            </a:r>
            <a:endParaRPr lang="en-IN" sz="2600" dirty="0"/>
          </a:p>
          <a:p>
            <a:pPr marL="0" indent="0">
              <a:buNone/>
            </a:pPr>
            <a:r>
              <a:rPr lang="en-GB" sz="2600" dirty="0"/>
              <a:t> </a:t>
            </a:r>
            <a:endParaRPr lang="en-IN" sz="2600" dirty="0"/>
          </a:p>
          <a:p>
            <a:endParaRPr lang="en-IN" dirty="0"/>
          </a:p>
        </p:txBody>
      </p:sp>
    </p:spTree>
    <p:extLst>
      <p:ext uri="{BB962C8B-B14F-4D97-AF65-F5344CB8AC3E}">
        <p14:creationId xmlns:p14="http://schemas.microsoft.com/office/powerpoint/2010/main" val="3824541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E7A9-365D-4CCF-A61F-23E60274B70E}"/>
              </a:ext>
            </a:extLst>
          </p:cNvPr>
          <p:cNvSpPr>
            <a:spLocks noGrp="1"/>
          </p:cNvSpPr>
          <p:nvPr>
            <p:ph type="title"/>
          </p:nvPr>
        </p:nvSpPr>
        <p:spPr/>
        <p:txBody>
          <a:bodyPr>
            <a:normAutofit/>
          </a:bodyPr>
          <a:lstStyle/>
          <a:p>
            <a:r>
              <a:rPr lang="en-IN" sz="3200" dirty="0"/>
              <a:t>Purpose of Inbound &amp; Outbound.</a:t>
            </a:r>
          </a:p>
        </p:txBody>
      </p:sp>
      <p:sp>
        <p:nvSpPr>
          <p:cNvPr id="3" name="Content Placeholder 2">
            <a:extLst>
              <a:ext uri="{FF2B5EF4-FFF2-40B4-BE49-F238E27FC236}">
                <a16:creationId xmlns:a16="http://schemas.microsoft.com/office/drawing/2014/main" id="{36518597-07BA-4218-92A9-0368BD973F69}"/>
              </a:ext>
            </a:extLst>
          </p:cNvPr>
          <p:cNvSpPr>
            <a:spLocks noGrp="1"/>
          </p:cNvSpPr>
          <p:nvPr>
            <p:ph idx="1"/>
          </p:nvPr>
        </p:nvSpPr>
        <p:spPr>
          <a:xfrm>
            <a:off x="838200" y="2395469"/>
            <a:ext cx="10515600" cy="4351338"/>
          </a:xfrm>
        </p:spPr>
        <p:txBody>
          <a:bodyPr>
            <a:normAutofit/>
          </a:bodyPr>
          <a:lstStyle/>
          <a:p>
            <a:pPr marL="0" indent="0">
              <a:buNone/>
            </a:pPr>
            <a:r>
              <a:rPr lang="en-IN" sz="2400" dirty="0"/>
              <a:t>                                </a:t>
            </a:r>
          </a:p>
        </p:txBody>
      </p:sp>
      <p:pic>
        <p:nvPicPr>
          <p:cNvPr id="5" name="Picture 4">
            <a:extLst>
              <a:ext uri="{FF2B5EF4-FFF2-40B4-BE49-F238E27FC236}">
                <a16:creationId xmlns:a16="http://schemas.microsoft.com/office/drawing/2014/main" id="{24008E01-2691-489A-A111-1277DC63D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771" y="3856383"/>
            <a:ext cx="8890457" cy="2491408"/>
          </a:xfrm>
          <a:prstGeom prst="rect">
            <a:avLst/>
          </a:prstGeom>
        </p:spPr>
      </p:pic>
    </p:spTree>
    <p:extLst>
      <p:ext uri="{BB962C8B-B14F-4D97-AF65-F5344CB8AC3E}">
        <p14:creationId xmlns:p14="http://schemas.microsoft.com/office/powerpoint/2010/main" val="386292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7DBB-7341-41F7-8ECC-C19ABE236A7C}"/>
              </a:ext>
            </a:extLst>
          </p:cNvPr>
          <p:cNvSpPr>
            <a:spLocks noGrp="1"/>
          </p:cNvSpPr>
          <p:nvPr>
            <p:ph type="title"/>
          </p:nvPr>
        </p:nvSpPr>
        <p:spPr/>
        <p:txBody>
          <a:bodyPr/>
          <a:lstStyle/>
          <a:p>
            <a:r>
              <a:rPr lang="en-IN" dirty="0"/>
              <a:t>Model look of our project.</a:t>
            </a:r>
          </a:p>
        </p:txBody>
      </p:sp>
      <p:pic>
        <p:nvPicPr>
          <p:cNvPr id="5" name="Content Placeholder 4">
            <a:extLst>
              <a:ext uri="{FF2B5EF4-FFF2-40B4-BE49-F238E27FC236}">
                <a16:creationId xmlns:a16="http://schemas.microsoft.com/office/drawing/2014/main" id="{8C89F9D7-DAAD-4BDE-999E-8E6C6EE6C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408" y="2483495"/>
            <a:ext cx="4277322" cy="3115110"/>
          </a:xfrm>
        </p:spPr>
      </p:pic>
      <p:pic>
        <p:nvPicPr>
          <p:cNvPr id="7" name="Picture 6">
            <a:extLst>
              <a:ext uri="{FF2B5EF4-FFF2-40B4-BE49-F238E27FC236}">
                <a16:creationId xmlns:a16="http://schemas.microsoft.com/office/drawing/2014/main" id="{B1A4011F-A90E-48F8-9E18-C69C9BA15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64" y="2483494"/>
            <a:ext cx="4435098" cy="3115109"/>
          </a:xfrm>
          <a:prstGeom prst="rect">
            <a:avLst/>
          </a:prstGeom>
        </p:spPr>
      </p:pic>
    </p:spTree>
    <p:extLst>
      <p:ext uri="{BB962C8B-B14F-4D97-AF65-F5344CB8AC3E}">
        <p14:creationId xmlns:p14="http://schemas.microsoft.com/office/powerpoint/2010/main" val="275304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1A67-9E54-41FE-AFBE-67AE0B5FC899}"/>
              </a:ext>
            </a:extLst>
          </p:cNvPr>
          <p:cNvSpPr>
            <a:spLocks noGrp="1"/>
          </p:cNvSpPr>
          <p:nvPr>
            <p:ph type="title"/>
          </p:nvPr>
        </p:nvSpPr>
        <p:spPr/>
        <p:txBody>
          <a:bodyPr>
            <a:normAutofit fontScale="90000"/>
          </a:bodyPr>
          <a:lstStyle/>
          <a:p>
            <a:r>
              <a:rPr lang="en-IN" sz="4000" b="1" dirty="0"/>
              <a:t>Inword form</a:t>
            </a:r>
            <a:r>
              <a:rPr lang="en-IN" sz="4000" dirty="0"/>
              <a:t/>
            </a:r>
            <a:br>
              <a:rPr lang="en-IN" sz="4000" dirty="0"/>
            </a:br>
            <a:r>
              <a:rPr lang="en-IN" sz="4000" dirty="0"/>
              <a:t/>
            </a:r>
            <a:br>
              <a:rPr lang="en-IN" sz="4000" dirty="0"/>
            </a:br>
            <a:r>
              <a:rPr lang="en-IN" sz="4000" dirty="0"/>
              <a:t>Model Look of our project.</a:t>
            </a:r>
          </a:p>
        </p:txBody>
      </p:sp>
      <p:pic>
        <p:nvPicPr>
          <p:cNvPr id="8" name="Picture 2">
            <a:extLst>
              <a:ext uri="{FF2B5EF4-FFF2-40B4-BE49-F238E27FC236}">
                <a16:creationId xmlns:a16="http://schemas.microsoft.com/office/drawing/2014/main" id="{E95A154F-8FA3-4E17-8388-210AE1858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419" y="2451379"/>
            <a:ext cx="4465982" cy="351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DADD281D-10AC-4190-AA57-31F0D4E8F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897" y="2451379"/>
            <a:ext cx="5049077" cy="351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0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DB29-9178-4F30-87B3-403CA17CC56E}"/>
              </a:ext>
            </a:extLst>
          </p:cNvPr>
          <p:cNvSpPr>
            <a:spLocks noGrp="1"/>
          </p:cNvSpPr>
          <p:nvPr>
            <p:ph type="title"/>
          </p:nvPr>
        </p:nvSpPr>
        <p:spPr/>
        <p:txBody>
          <a:bodyPr>
            <a:normAutofit fontScale="90000"/>
          </a:bodyPr>
          <a:lstStyle/>
          <a:p>
            <a:r>
              <a:rPr lang="en-IN" sz="4000" dirty="0"/>
              <a:t/>
            </a:r>
            <a:br>
              <a:rPr lang="en-IN" sz="4000" dirty="0"/>
            </a:br>
            <a:r>
              <a:rPr lang="en-IN" sz="4000" dirty="0"/>
              <a:t/>
            </a:r>
            <a:br>
              <a:rPr lang="en-IN" sz="4000" dirty="0"/>
            </a:br>
            <a:r>
              <a:rPr lang="en-IN" sz="4000" dirty="0"/>
              <a:t>Login page.</a:t>
            </a:r>
          </a:p>
        </p:txBody>
      </p:sp>
      <p:pic>
        <p:nvPicPr>
          <p:cNvPr id="7170" name="Picture 2">
            <a:extLst>
              <a:ext uri="{FF2B5EF4-FFF2-40B4-BE49-F238E27FC236}">
                <a16:creationId xmlns:a16="http://schemas.microsoft.com/office/drawing/2014/main" id="{D6389FF9-8725-45C9-9E3C-593E10BB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04" y="2593491"/>
            <a:ext cx="5065725"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a:extLst>
              <a:ext uri="{FF2B5EF4-FFF2-40B4-BE49-F238E27FC236}">
                <a16:creationId xmlns:a16="http://schemas.microsoft.com/office/drawing/2014/main" id="{7350BB7C-1235-47C3-8C29-457264119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791" y="2593492"/>
            <a:ext cx="5542804"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8871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14ED-0D0E-4CE1-9608-060875B37E02}"/>
              </a:ext>
            </a:extLst>
          </p:cNvPr>
          <p:cNvSpPr>
            <a:spLocks noGrp="1"/>
          </p:cNvSpPr>
          <p:nvPr>
            <p:ph type="title"/>
          </p:nvPr>
        </p:nvSpPr>
        <p:spPr>
          <a:xfrm>
            <a:off x="662609" y="391629"/>
            <a:ext cx="10995991" cy="1325563"/>
          </a:xfrm>
        </p:spPr>
        <p:txBody>
          <a:bodyPr>
            <a:normAutofit/>
          </a:bodyPr>
          <a:lstStyle/>
          <a:p>
            <a:r>
              <a:rPr lang="en-GB" sz="3200" b="1" dirty="0">
                <a:latin typeface="Times New Roman" panose="02020603050405020304" pitchFamily="18" charset="0"/>
                <a:ea typeface="Times New Roman" panose="02020603050405020304" pitchFamily="18" charset="0"/>
              </a:rPr>
              <a:t>Presentation Layer:</a:t>
            </a:r>
            <a:r>
              <a:rPr lang="en-IN" sz="3200" dirty="0">
                <a:latin typeface="Times New Roman" panose="02020603050405020304" pitchFamily="18" charset="0"/>
                <a:ea typeface="Times New Roman" panose="02020603050405020304" pitchFamily="18" charset="0"/>
              </a:rPr>
              <a:t/>
            </a:r>
            <a:br>
              <a:rPr lang="en-IN" sz="3200" dirty="0">
                <a:latin typeface="Times New Roman" panose="02020603050405020304" pitchFamily="18" charset="0"/>
                <a:ea typeface="Times New Roman" panose="02020603050405020304" pitchFamily="18" charset="0"/>
              </a:rPr>
            </a:br>
            <a:endParaRPr lang="en-IN" sz="3200" dirty="0"/>
          </a:p>
        </p:txBody>
      </p:sp>
      <p:sp>
        <p:nvSpPr>
          <p:cNvPr id="8" name="Rectangle 7">
            <a:extLst>
              <a:ext uri="{FF2B5EF4-FFF2-40B4-BE49-F238E27FC236}">
                <a16:creationId xmlns:a16="http://schemas.microsoft.com/office/drawing/2014/main" id="{A35E4827-B1F8-4403-A25A-95BA7D13C400}"/>
              </a:ext>
            </a:extLst>
          </p:cNvPr>
          <p:cNvSpPr/>
          <p:nvPr/>
        </p:nvSpPr>
        <p:spPr>
          <a:xfrm>
            <a:off x="944217" y="1518064"/>
            <a:ext cx="10002077" cy="4524315"/>
          </a:xfrm>
          <a:prstGeom prst="rect">
            <a:avLst/>
          </a:prstGeom>
        </p:spPr>
        <p:txBody>
          <a:bodyPr wrap="square">
            <a:spAutoFit/>
          </a:bodyPr>
          <a:lstStyle/>
          <a:p>
            <a:pPr algn="just">
              <a:spcAft>
                <a:spcPts val="0"/>
              </a:spcAft>
            </a:pPr>
            <a:r>
              <a:rPr lang="en-GB" sz="2400" dirty="0">
                <a:latin typeface="Times New Roman" panose="02020603050405020304" pitchFamily="18" charset="0"/>
                <a:ea typeface="Times New Roman" panose="02020603050405020304" pitchFamily="18" charset="0"/>
              </a:rPr>
              <a:t>This layer consists of all UI components.</a:t>
            </a:r>
          </a:p>
          <a:p>
            <a:pPr algn="just">
              <a:spcAft>
                <a:spcPts val="0"/>
              </a:spcAft>
            </a:pPr>
            <a:r>
              <a:rPr lang="en-GB" sz="2400" dirty="0">
                <a:latin typeface="Times New Roman" panose="02020603050405020304" pitchFamily="18" charset="0"/>
                <a:ea typeface="Times New Roman" panose="02020603050405020304" pitchFamily="18" charset="0"/>
              </a:rPr>
              <a:t> </a:t>
            </a:r>
            <a:endParaRPr lang="en-IN" sz="24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pPr>
            <a:r>
              <a:rPr lang="en-GB" sz="2400" dirty="0">
                <a:latin typeface="Times New Roman" panose="02020603050405020304" pitchFamily="18" charset="0"/>
                <a:ea typeface="Times New Roman" panose="02020603050405020304" pitchFamily="18" charset="0"/>
              </a:rPr>
              <a:t>Export component: The plug-in is used to export the reports in pdf format. It helps to reduce the workload on the web/ application server.</a:t>
            </a:r>
          </a:p>
          <a:p>
            <a:pPr marL="342900" lvl="0" indent="-342900" algn="just">
              <a:spcAft>
                <a:spcPts val="0"/>
              </a:spcAft>
              <a:buFont typeface="Symbol" panose="05050102010706020507" pitchFamily="18" charset="2"/>
              <a:buChar char=""/>
            </a:pPr>
            <a:endParaRPr lang="en-IN" sz="24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pPr>
            <a:r>
              <a:rPr lang="en-GB" sz="2400" dirty="0">
                <a:latin typeface="Times New Roman" panose="02020603050405020304" pitchFamily="18" charset="0"/>
                <a:ea typeface="Times New Roman" panose="02020603050405020304" pitchFamily="18" charset="0"/>
              </a:rPr>
              <a:t>Validation component: All basic level data validations should be done at UI level.</a:t>
            </a:r>
          </a:p>
          <a:p>
            <a:pPr marL="342900" lvl="0" indent="-342900" algn="just">
              <a:spcAft>
                <a:spcPts val="0"/>
              </a:spcAft>
              <a:buFont typeface="Symbol" panose="05050102010706020507" pitchFamily="18" charset="2"/>
              <a:buChar char=""/>
            </a:pPr>
            <a:endParaRPr lang="en-IN" sz="24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pPr>
            <a:r>
              <a:rPr lang="en-GB" sz="2400" dirty="0">
                <a:latin typeface="Times New Roman" panose="02020603050405020304" pitchFamily="18" charset="0"/>
                <a:ea typeface="Times New Roman" panose="02020603050405020304" pitchFamily="18" charset="0"/>
              </a:rPr>
              <a:t>Report component: All reports to be generated to the user, will be processed and generated at the browser end.</a:t>
            </a:r>
          </a:p>
          <a:p>
            <a:pPr marL="342900" lvl="0" indent="-342900" algn="just">
              <a:spcAft>
                <a:spcPts val="0"/>
              </a:spcAft>
              <a:buFont typeface="Symbol" panose="05050102010706020507" pitchFamily="18" charset="2"/>
              <a:buChar char=""/>
            </a:pPr>
            <a:endParaRPr lang="en-IN" sz="24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pPr>
            <a:r>
              <a:rPr lang="en-GB" sz="2400" dirty="0">
                <a:latin typeface="Times New Roman" panose="02020603050405020304" pitchFamily="18" charset="0"/>
                <a:ea typeface="Times New Roman" panose="02020603050405020304" pitchFamily="18" charset="0"/>
              </a:rPr>
              <a:t>Resources: All HTML/CSS/ images, which are required for the page design.</a:t>
            </a:r>
            <a:endParaRPr lang="en-IN"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70529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TotalTime>
  <Words>690</Words>
  <Application>Microsoft Office PowerPoint</Application>
  <PresentationFormat>Widescreen</PresentationFormat>
  <Paragraphs>103</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Narrow</vt:lpstr>
      <vt:lpstr>Calibri</vt:lpstr>
      <vt:lpstr>Calibri Light</vt:lpstr>
      <vt:lpstr>Symbol</vt:lpstr>
      <vt:lpstr>Times New Roman</vt:lpstr>
      <vt:lpstr>Wingdings</vt:lpstr>
      <vt:lpstr>Office Theme</vt:lpstr>
      <vt:lpstr>Inbound and Outbound.      </vt:lpstr>
      <vt:lpstr> Prepared By                                                 </vt:lpstr>
      <vt:lpstr>           Table Of Contents:                  1. Introduction                  2. Purpose of Textile inbound &amp; outbound                  3. Design and Detail techniques                  4. Other Technical Changes                  5. Additional details                  6. Advantages/ Drawbacks                             </vt:lpstr>
      <vt:lpstr>Introduction</vt:lpstr>
      <vt:lpstr>Purpose of Inbound &amp; Outbound.</vt:lpstr>
      <vt:lpstr>Model look of our project.</vt:lpstr>
      <vt:lpstr>Inword form  Model Look of our project.</vt:lpstr>
      <vt:lpstr>  Login page.</vt:lpstr>
      <vt:lpstr>Presentation Layer: </vt:lpstr>
      <vt:lpstr> Application Layer: </vt:lpstr>
      <vt:lpstr>Inbound Logistics Activities  </vt:lpstr>
      <vt:lpstr>PowerPoint Presentation</vt:lpstr>
      <vt:lpstr>PowerPoint Presentation</vt:lpstr>
      <vt:lpstr> Additional Details.  Technology used in Textile Inbounds/Outbounds. </vt:lpstr>
      <vt:lpstr>Advantages:</vt:lpstr>
      <vt:lpstr>Drawbacks: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Textile’s Product Inbound and Outbound Database Application.</dc:title>
  <dc:creator>Santhosh S</dc:creator>
  <cp:lastModifiedBy>user</cp:lastModifiedBy>
  <cp:revision>18</cp:revision>
  <dcterms:created xsi:type="dcterms:W3CDTF">2022-05-23T03:01:51Z</dcterms:created>
  <dcterms:modified xsi:type="dcterms:W3CDTF">2022-05-23T01:44:44Z</dcterms:modified>
</cp:coreProperties>
</file>